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5" r:id="rId2"/>
    <p:sldId id="396" r:id="rId3"/>
    <p:sldId id="277" r:id="rId4"/>
    <p:sldId id="309" r:id="rId5"/>
    <p:sldId id="310" r:id="rId6"/>
    <p:sldId id="311" r:id="rId7"/>
    <p:sldId id="338" r:id="rId8"/>
    <p:sldId id="312" r:id="rId9"/>
    <p:sldId id="406" r:id="rId10"/>
    <p:sldId id="407" r:id="rId11"/>
    <p:sldId id="257" r:id="rId12"/>
    <p:sldId id="258" r:id="rId13"/>
    <p:sldId id="259" r:id="rId14"/>
    <p:sldId id="260" r:id="rId15"/>
    <p:sldId id="339" r:id="rId16"/>
    <p:sldId id="340" r:id="rId17"/>
    <p:sldId id="261" r:id="rId18"/>
    <p:sldId id="262" r:id="rId19"/>
    <p:sldId id="263" r:id="rId20"/>
    <p:sldId id="264" r:id="rId21"/>
    <p:sldId id="341" r:id="rId22"/>
    <p:sldId id="266" r:id="rId23"/>
    <p:sldId id="265" r:id="rId24"/>
    <p:sldId id="268" r:id="rId25"/>
    <p:sldId id="289" r:id="rId26"/>
    <p:sldId id="290" r:id="rId27"/>
    <p:sldId id="423" r:id="rId28"/>
    <p:sldId id="424" r:id="rId29"/>
    <p:sldId id="414" r:id="rId30"/>
    <p:sldId id="415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417" r:id="rId46"/>
    <p:sldId id="418" r:id="rId47"/>
    <p:sldId id="376" r:id="rId48"/>
    <p:sldId id="377" r:id="rId49"/>
    <p:sldId id="378" r:id="rId50"/>
    <p:sldId id="391" r:id="rId51"/>
    <p:sldId id="408" r:id="rId52"/>
    <p:sldId id="409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410" r:id="rId62"/>
    <p:sldId id="411" r:id="rId63"/>
    <p:sldId id="387" r:id="rId64"/>
    <p:sldId id="388" r:id="rId65"/>
    <p:sldId id="421" r:id="rId66"/>
    <p:sldId id="422" r:id="rId67"/>
    <p:sldId id="269" r:id="rId68"/>
    <p:sldId id="281" r:id="rId69"/>
    <p:sldId id="291" r:id="rId70"/>
    <p:sldId id="361" r:id="rId71"/>
    <p:sldId id="360" r:id="rId72"/>
    <p:sldId id="313" r:id="rId73"/>
    <p:sldId id="292" r:id="rId74"/>
    <p:sldId id="329" r:id="rId75"/>
    <p:sldId id="330" r:id="rId76"/>
    <p:sldId id="331" r:id="rId77"/>
    <p:sldId id="332" r:id="rId78"/>
    <p:sldId id="333" r:id="rId79"/>
    <p:sldId id="334" r:id="rId80"/>
    <p:sldId id="392" r:id="rId81"/>
    <p:sldId id="393" r:id="rId82"/>
    <p:sldId id="283" r:id="rId83"/>
    <p:sldId id="279" r:id="rId84"/>
    <p:sldId id="419" r:id="rId85"/>
    <p:sldId id="420" r:id="rId86"/>
    <p:sldId id="282" r:id="rId87"/>
    <p:sldId id="343" r:id="rId88"/>
    <p:sldId id="342" r:id="rId89"/>
    <p:sldId id="337" r:id="rId90"/>
    <p:sldId id="416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0786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1475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8293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2366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2749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2418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4171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8554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587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8650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0543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E01F-DD21-4401-B9C3-0AA98D0EF944}" type="datetimeFigureOut">
              <a:rPr lang="gl-ES" smtClean="0"/>
              <a:t>28/06/2025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F428F-593F-4304-9A20-EC4A698A3C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312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9688DC56-E735-50FB-EC68-5B00E362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908050"/>
            <a:ext cx="5757862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6600">
                <a:solidFill>
                  <a:srgbClr val="669900"/>
                </a:solidFill>
                <a:latin typeface="Arial Rounded MT Bold" panose="020F0704030504030204" pitchFamily="34" charset="0"/>
              </a:rPr>
              <a:t>Un paseo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6600">
                <a:solidFill>
                  <a:srgbClr val="669900"/>
                </a:solidFill>
                <a:latin typeface="Arial Rounded MT Bold" panose="020F0704030504030204" pitchFamily="34" charset="0"/>
              </a:rPr>
              <a:t>pola natureza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6600">
                <a:solidFill>
                  <a:srgbClr val="669900"/>
                </a:solidFill>
                <a:latin typeface="Arial Rounded MT Bold" panose="020F0704030504030204" pitchFamily="34" charset="0"/>
              </a:rPr>
              <a:t>con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8000">
                <a:solidFill>
                  <a:srgbClr val="669900"/>
                </a:solidFill>
                <a:latin typeface="Arial Rounded MT Bold" panose="020F0704030504030204" pitchFamily="34" charset="0"/>
              </a:rPr>
              <a:t>Cabanillas</a:t>
            </a:r>
            <a:r>
              <a:rPr lang="es-ES" altLang="gl-ES" sz="6600">
                <a:solidFill>
                  <a:srgbClr val="6699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gl-ES" sz="6600">
              <a:solidFill>
                <a:srgbClr val="6699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D133A3B2-789D-62CF-5A3B-98C6D73B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3146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9FC82AF-7A6F-4FE3-58C4-BFD4DA5D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571F938B-43B2-099B-68A7-8150E8ED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1922463"/>
            <a:ext cx="69056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Son os días de outono.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Son os días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en que caien desfeitas, sin arume,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as derradeiras rosas.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 TRAXEDIA DAS FOLLAS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7BF3D166-4934-642E-E3AE-77F6AA98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563"/>
            <a:ext cx="8748713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97D0275-0452-3CF8-033C-925A3941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408238"/>
            <a:ext cx="77644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O chan escuro; brétemas nos vales.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 TRAXEDIA DAS FOLLAS</a:t>
            </a: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594FCDA0-75BB-B941-FC9E-176D787A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F0B8B4C-07A5-730B-E22B-C183A60E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165350"/>
            <a:ext cx="776446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De curuto en curuto, a tombos, rodan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as apromadas nubes da tromenta,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 TRAXEDIA DAS FOLLAS</a:t>
            </a: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EE0C3FB3-6D18-D24A-B794-7CA7A21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56036B7B-3EB1-CBEF-ADF3-CA9837A23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133600"/>
            <a:ext cx="776446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Ou tristeza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dos arbres sin paxaros nin follaxe!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A TRAXEDIA DAS FOLLAS</a:t>
            </a: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3D73DDF0-2428-2E29-5BB2-904F6E21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40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82E69F74-8A1B-C95E-0629-28F43173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027238"/>
            <a:ext cx="8577263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Ou impiedá do vento polo outono!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Chega o refacho e o carballo envolve;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tronza e esgasa as ponlas…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A TRAXEDIA DAS FOLLAS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02CBDEB9-6ECC-19E5-AFC2-31818C5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420938"/>
            <a:ext cx="5700713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altLang="gl-ES" sz="9600" b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OUTONO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8B0520C4-654F-F832-FAB0-EAE18B14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B8601B-05CA-8A57-367A-C5214657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539875"/>
            <a:ext cx="8577263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		   as folliñas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que se queixan mimosas arrincando,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xoga con elas un istante; lévaas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ó longo do camiño; contra un valo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váinas xuntando, pouco a pouco en feixes;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A TRAXEDIA DAS FOLLAS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BE93C935-7384-662B-D92D-897CF884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3428F4D3-0DB7-B49F-5F3C-E8B750C69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353425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destrénzase de pronto en remuíños,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ergue o montón, encarrexado brúa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e, baténdoas con rabia tola, guíndaas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nas rodeiras dos carros, antre a lama,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nas cunetas de fondos enlixados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ou nas revoltas ágoas dunha aberta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A TRAXEDIA DAS FOLLAS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98C9B2B3-7D3D-F75A-28B0-D21AEFB7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37A54E8D-9C8D-F5E8-6562-3C28B10B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516188"/>
            <a:ext cx="8455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Sol d-outono no mar calmo fungue o lume;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    TARDE BAIXA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A8F69443-1049-B117-E612-63187739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DBBD0F3-A13C-2498-AB18-39220025F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271713"/>
            <a:ext cx="837088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canta a ágoa no rodicio do muíño;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 arrecende dos fiunchos o cheirume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    TARDE BAIXA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EAB4D92-9F27-3779-A465-45C7B1F2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153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A1E0F1A3-BC02-B650-6DB3-3EA8C1BB8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1785938"/>
            <a:ext cx="7596188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 noite bota enriba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o seu mantelo mouro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e sai a lúa chea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como si fora unha laranxa d-ouro,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F6347511-F49C-34BB-E566-CB273EEC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314575"/>
            <a:ext cx="89741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¡O espadeiro! ¡Asios mouros. cepas tortas,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follas verdes, douradas e bermellas,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DIANTE DUNHA CUNCA DE VIÑO ESPADEIRO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id="{8B860723-94AB-1C8C-CCA0-64453BEE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2D4F7FE7-730F-7A3F-B8B7-2069E241A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420938"/>
            <a:ext cx="5919788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altLang="gl-ES" sz="9600" b="1">
                <a:effectLst>
                  <a:outerShdw blurRad="38100" dist="38100" dir="2700000" algn="tl">
                    <a:srgbClr val="808080"/>
                  </a:outerShdw>
                </a:effectLst>
              </a:rPr>
              <a:t>INVERNO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A7E722C-3A3B-D9A7-5C94-6836828EB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90850"/>
            <a:ext cx="76327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É noite pechada e chove miudiño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CHOVE...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6D2310CA-2450-1755-5DB9-ACC0D69AC3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335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69DA0DC-B761-62F7-4E66-C1DD9AEDF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73238"/>
            <a:ext cx="76327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Nas lousas de pedra,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ó longo da rúa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escura e deserta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estoupan as pingas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que deitan as tellas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CHOVE...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30D0CA13-D56E-5D33-E29D-F759FB6F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069A777-AA6A-279E-8B45-012A0C0D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071688"/>
            <a:ext cx="6361112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Tristeiro, mudo, o paisaxe.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Hirta, doente friaxe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no aire reve.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MENTRAS CAI A NEVE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A08D9FD9-479F-66B7-35FF-69683C8E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96F3BB8-F2C9-7324-9C30-18F46C15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828800"/>
            <a:ext cx="6361112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En falerpas, silenzosa,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como folliñas de rosa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cai a neve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MENTRAS CAI A NEVE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F6BCEBE-4F5F-7062-00C4-B5025FB4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969E66A-ADD8-54F3-2931-AEBE6B205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4459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D8582BF-8CD5-1A58-ADC2-7824CDE7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730250"/>
            <a:ext cx="9083675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…trenzaron o río;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…que nas laxes rompendo camiño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 bulir e furar mato adiante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de touza en lameiro, choutando a rebrincos,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apañando pingotas de orballo,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zugando nas néboas, bebendo chuviscos,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inza o peito e estirándose, a pulos,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vai pasando de neno a mociño.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O RÍO E AS NEREIDAS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820A095F-760C-6B3A-1E9C-009CEC76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ACB469E-62A5-846E-7C3C-7003402AA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2135188"/>
            <a:ext cx="5988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Firentes invernías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tardes de vento e choiva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VEIRAMAR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18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243B060-0B7E-17F4-575A-E91B092A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B3B40084-4CEA-6C92-60AE-3695F70F5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08275"/>
            <a:ext cx="756285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altLang="gl-ES" sz="9600" b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PRIMAVERA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DA7E0A3-B622-B60A-7969-6D591E57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33600"/>
            <a:ext cx="7723187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…Sona o crarín do galo, que vixía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 primeiro craror, na capoeira,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e o alerta repetido de eira en eira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é toque de rebato na campía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A LUZADA DO DÍA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0256917-50E9-1A03-37BF-9C3C39D8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541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5F7DF53-9E56-AC9D-EC0C-B5B51E7C3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35275"/>
            <a:ext cx="7951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…O enxame de paxaros rechouchía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antre a follaxe espesa da silveira,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    A LUZADA DO DÍA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7120980B-2F5D-38DE-5FC9-7DDA49C0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645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E671AD6-0344-1FB4-D037-2031E66A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92388"/>
            <a:ext cx="795178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e, rachada en xiróns, na carballeira,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fuxe a leitosa brétema. Xa é día.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    A LUZADA DO DÍA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E47571D3-139C-0102-9C82-84D123D1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916113"/>
            <a:ext cx="889793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Salnés antergo e saudoso, terra sagra e petrucial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farta de séculos, chea de amor e dolor de nai.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280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Unha ermida cada castro, cada valgada un pinal,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cada camiño un cruceiro, cada recuncho un fogar.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280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					           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VENDIMA EN SALNÉS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37450D45-630C-42AB-CD2E-C3413C2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08B944-212B-B735-CB96-1943CAB49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8713788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Terra boa ó traballo agradecida,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sin repouso nos séculos lañada;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na sementeira, do legón ferida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e escrava homilde do puxente arado;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C1AC663D-021F-0A6D-3218-9CF03828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957B06D-6213-AB1F-AF7D-CCC54E74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2505075"/>
            <a:ext cx="82597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…As erbiñas, á donda craridade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son de cristal...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DE330D75-6D38-9007-3F27-1B0D1304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9850"/>
            <a:ext cx="8755062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DF43269-8D60-896B-8C9D-44C7C04A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2746375"/>
            <a:ext cx="8259762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 As ágoas cantareiras,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6DBC03A0-6CFE-5C7D-7F10-02D7B94F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6FC5452-71DB-7685-88D1-1099A632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2501900"/>
            <a:ext cx="82597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as amarelas frores das toxeiras,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4C346C0A-E6F1-77FF-7A13-EB55B48A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514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6E889EB-834E-43E0-487B-5FF4C9922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2260600"/>
            <a:ext cx="8259762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o vento, a terra toda, latexando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arelante e saudosa,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94F643C6-8E90-9E09-CC32-CD190B21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46829AD3-78C4-5C36-6B1B-46DED736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144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35DB47CF-5920-0E85-D730-9116D85C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3238"/>
            <a:ext cx="9144000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Pola mañán a luz é limpa e crara.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¡Non hai pinga de ágoa que non brile e cante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nin folla que non ría!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A5ADE5F8-6615-488B-5E58-22DA8FEB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9B31AC6-CA85-B3D2-676D-2FB5B75BA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3600"/>
            <a:ext cx="82073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No aleiro do tellado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os caseiros pardales rechouchían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queda, quediñamente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		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75AF472A-AE58-3051-E7D6-A2CB4A9B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5186334C-1607-AC69-4AF5-F4DFB69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89138"/>
            <a:ext cx="7129462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…Bicando os ouros da area,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esmorecido na praia,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 mar da ría reloce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como un espello de prata;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000">
                <a:solidFill>
                  <a:schemeClr val="bg1"/>
                </a:solidFill>
                <a:latin typeface="Arial Rounded MT Bold" panose="020F0704030504030204" pitchFamily="34" charset="0"/>
              </a:rPr>
              <a:t>			NO CASTELO DE LOBEIRA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86E85C3A-E9E3-BF0B-3792-A83DEB24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686DEBEB-EC54-D34C-8461-6294DE2A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349500"/>
            <a:ext cx="45212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altLang="gl-ES" sz="9600" b="1">
                <a:solidFill>
                  <a:srgbClr val="33CC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VERÁN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211C4FA8-E91D-2B54-1E41-BC89946B5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8351838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Follas que beilan, ágoas que rexouban,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fiunchos que en recendos se desfían,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AS TARDES NA PASTORA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18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:a16="http://schemas.microsoft.com/office/drawing/2014/main" id="{AD02425A-B126-67D4-F743-EDFB9D5C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D7C5F5-B495-9820-E194-DA161CBF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3750"/>
            <a:ext cx="85471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Erbeiros e milleirales e viñas na terra chá;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Terra de Salnés. Outono. A caída do serán.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Os carros na corredoira, chirra que te chirrarás.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280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2800">
                <a:solidFill>
                  <a:schemeClr val="bg1"/>
                </a:solidFill>
                <a:latin typeface="Arial Rounded MT Bold" panose="020F0704030504030204" pitchFamily="34" charset="0"/>
              </a:rPr>
              <a:t>					           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VENDIMA EN SALNÉS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3A41D8A-50F4-C920-4EED-CB47DC7E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8351837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sendeiros de antre millos e parrales,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ventiño latexante de cantigas,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AS TARDES NA PASTORA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18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>
            <a:extLst>
              <a:ext uri="{FF2B5EF4-FFF2-40B4-BE49-F238E27FC236}">
                <a16:creationId xmlns:a16="http://schemas.microsoft.com/office/drawing/2014/main" id="{B15C15C1-B7BF-CA6E-A7A3-424BDA83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3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ADACC1A-550F-A68C-689B-0DC86C923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8351838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valos vellos, silveiras con amorias,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auriolos e merlos que asubían,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edras de ouro nas pedras seculares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		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AS TARDES NA PASTORA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E2713945-EFC9-47F6-74B7-E1388E52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416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A069EC4-C320-2AD2-4C87-BDA9C61D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381250"/>
            <a:ext cx="7920037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No salgueiral os merlos asubían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nun nouturnio doente.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>
            <a:extLst>
              <a:ext uri="{FF2B5EF4-FFF2-40B4-BE49-F238E27FC236}">
                <a16:creationId xmlns:a16="http://schemas.microsoft.com/office/drawing/2014/main" id="{9C1A315A-3EFE-984C-1CCB-F00896CB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9D00389-5FA2-748E-FB78-2124CBDE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28863"/>
            <a:ext cx="87137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Rube o canto das rans de aspro soído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desde o fondo enlamado da debesa.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78FBAEB5-C5FC-8537-DB36-41E639E4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51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C314A39-E482-A464-1A2F-7563EFEF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…Chora unha rula...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					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A05DD879-D69C-016E-7745-6F41FA11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9AEE85EC-B1AB-83A2-F0A3-E80C0994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C3783F69-B594-E667-E558-A98F999D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12875"/>
            <a:ext cx="8856662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(O pardal é un bo home, asosegado,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de vida san e concencia estreita,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que ó vir o día se ergue de contado,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que traballa, que come que se deita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ó serán. O pardal é un home honrado)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>
            <a:extLst>
              <a:ext uri="{FF2B5EF4-FFF2-40B4-BE49-F238E27FC236}">
                <a16:creationId xmlns:a16="http://schemas.microsoft.com/office/drawing/2014/main" id="{5F0137D8-CFC3-F186-CD9E-98E701909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01E4829A-EF45-0659-FA2E-D295DC00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16113"/>
            <a:ext cx="861060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Cheira a resina, fiuncho e marusía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e escóitase lonxano o eco brando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da flauta en que o rapaz, a par do gando,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repenica unha aldeana melonía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	NO PINAL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>
            <a:extLst>
              <a:ext uri="{FF2B5EF4-FFF2-40B4-BE49-F238E27FC236}">
                <a16:creationId xmlns:a16="http://schemas.microsoft.com/office/drawing/2014/main" id="{6DEAEF6D-F920-CC26-ED1C-93F0D015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DA8DA42-E20E-33AC-A05A-D1EC11344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95525"/>
            <a:ext cx="896461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…Gaivotas brancas, como vellas tolas,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voan do sol as últimas raiolas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			NA RIBEIRA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784CCF97-4F83-FA7A-F675-462FEBAF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9144000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>
            <a:extLst>
              <a:ext uri="{FF2B5EF4-FFF2-40B4-BE49-F238E27FC236}">
                <a16:creationId xmlns:a16="http://schemas.microsoft.com/office/drawing/2014/main" id="{6B2AF50D-C0D7-5CDC-1209-FC950E46F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25663"/>
            <a:ext cx="80645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Sol de vran. O mar de Arousa,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de praia a praia tendido,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canso de loitar, repousa.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 CALZADA DE CAMBADOS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>
            <a:extLst>
              <a:ext uri="{FF2B5EF4-FFF2-40B4-BE49-F238E27FC236}">
                <a16:creationId xmlns:a16="http://schemas.microsoft.com/office/drawing/2014/main" id="{CF177F71-FBF0-1376-0AA2-20DC66B5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03635A8-F65E-8A05-C418-B66267ED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25663"/>
            <a:ext cx="80645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Alá na boca da 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dende a solana da costa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o con de Noro vixía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</a:t>
            </a: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 CALZADA DE CAMBADOS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97857CDD-B435-B9BE-631A-C255ABDD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0"/>
            <a:ext cx="4494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B279FC1-CEE6-C465-15FB-3178DAEC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16113"/>
            <a:ext cx="748823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ó recoller a anada,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	cando o froito logrado,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3600">
                <a:solidFill>
                  <a:schemeClr val="bg1"/>
                </a:solidFill>
                <a:latin typeface="Arial Rounded MT Bold" panose="020F0704030504030204" pitchFamily="34" charset="0"/>
              </a:rPr>
              <a:t>pol-a renda de novo escravizada!...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gl-ES" sz="180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				O CASAL DE CATICOVAS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>
            <a:extLst>
              <a:ext uri="{FF2B5EF4-FFF2-40B4-BE49-F238E27FC236}">
                <a16:creationId xmlns:a16="http://schemas.microsoft.com/office/drawing/2014/main" id="{55F42E72-468C-9C23-F11D-3982DD19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868863"/>
            <a:ext cx="39608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TEXTOS: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Ramón Cabanillas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MONTAXE E FOTOS: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Adela Leiro, Mon Daporta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gl-ES" sz="1800">
                <a:solidFill>
                  <a:schemeClr val="bg1"/>
                </a:solidFill>
                <a:latin typeface="Arial Rounded MT Bold" panose="020F0704030504030204" pitchFamily="34" charset="0"/>
              </a:rPr>
              <a:t>Cambados, outono de 2008</a:t>
            </a:r>
          </a:p>
        </p:txBody>
      </p:sp>
      <p:pic>
        <p:nvPicPr>
          <p:cNvPr id="93187" name="Picture 5">
            <a:extLst>
              <a:ext uri="{FF2B5EF4-FFF2-40B4-BE49-F238E27FC236}">
                <a16:creationId xmlns:a16="http://schemas.microsoft.com/office/drawing/2014/main" id="{DD7C9F9D-3B09-B393-7729-8F6B981B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4460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1275</Words>
  <Application>Microsoft Office PowerPoint</Application>
  <PresentationFormat>Presentación en pantalla (4:3)</PresentationFormat>
  <Paragraphs>256</Paragraphs>
  <Slides>90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90</vt:i4>
      </vt:variant>
    </vt:vector>
  </HeadingPairs>
  <TitlesOfParts>
    <vt:vector size="95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3</cp:revision>
  <dcterms:created xsi:type="dcterms:W3CDTF">2025-06-28T09:36:44Z</dcterms:created>
  <dcterms:modified xsi:type="dcterms:W3CDTF">2025-06-28T09:40:23Z</dcterms:modified>
</cp:coreProperties>
</file>